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14" r:id="rId1"/>
  </p:sldMasterIdLst>
  <p:notesMasterIdLst>
    <p:notesMasterId r:id="rId79"/>
  </p:notesMasterIdLst>
  <p:handoutMasterIdLst>
    <p:handoutMasterId r:id="rId80"/>
  </p:handoutMasterIdLst>
  <p:sldIdLst>
    <p:sldId id="272" r:id="rId2"/>
    <p:sldId id="286" r:id="rId3"/>
    <p:sldId id="936" r:id="rId4"/>
    <p:sldId id="425" r:id="rId5"/>
    <p:sldId id="442" r:id="rId6"/>
    <p:sldId id="938" r:id="rId7"/>
    <p:sldId id="444" r:id="rId8"/>
    <p:sldId id="445" r:id="rId9"/>
    <p:sldId id="446" r:id="rId10"/>
    <p:sldId id="448" r:id="rId11"/>
    <p:sldId id="449" r:id="rId12"/>
    <p:sldId id="450" r:id="rId13"/>
    <p:sldId id="451" r:id="rId14"/>
    <p:sldId id="452" r:id="rId15"/>
    <p:sldId id="948" r:id="rId16"/>
    <p:sldId id="454" r:id="rId17"/>
    <p:sldId id="455" r:id="rId18"/>
    <p:sldId id="939" r:id="rId19"/>
    <p:sldId id="949" r:id="rId20"/>
    <p:sldId id="940" r:id="rId21"/>
    <p:sldId id="941" r:id="rId22"/>
    <p:sldId id="942" r:id="rId23"/>
    <p:sldId id="943" r:id="rId24"/>
    <p:sldId id="944" r:id="rId25"/>
    <p:sldId id="740" r:id="rId26"/>
    <p:sldId id="934" r:id="rId27"/>
    <p:sldId id="945" r:id="rId28"/>
    <p:sldId id="947" r:id="rId29"/>
    <p:sldId id="950" r:id="rId30"/>
    <p:sldId id="952" r:id="rId31"/>
    <p:sldId id="953" r:id="rId32"/>
    <p:sldId id="951" r:id="rId33"/>
    <p:sldId id="423" r:id="rId34"/>
    <p:sldId id="424" r:id="rId35"/>
    <p:sldId id="474" r:id="rId36"/>
    <p:sldId id="954" r:id="rId37"/>
    <p:sldId id="935" r:id="rId38"/>
    <p:sldId id="472" r:id="rId39"/>
    <p:sldId id="464" r:id="rId40"/>
    <p:sldId id="465" r:id="rId41"/>
    <p:sldId id="466" r:id="rId42"/>
    <p:sldId id="955" r:id="rId43"/>
    <p:sldId id="469" r:id="rId44"/>
    <p:sldId id="470" r:id="rId45"/>
    <p:sldId id="471" r:id="rId46"/>
    <p:sldId id="439" r:id="rId47"/>
    <p:sldId id="956" r:id="rId48"/>
    <p:sldId id="957" r:id="rId49"/>
    <p:sldId id="399" r:id="rId50"/>
    <p:sldId id="963" r:id="rId51"/>
    <p:sldId id="964" r:id="rId52"/>
    <p:sldId id="958" r:id="rId53"/>
    <p:sldId id="475" r:id="rId54"/>
    <p:sldId id="476" r:id="rId55"/>
    <p:sldId id="478" r:id="rId56"/>
    <p:sldId id="479" r:id="rId57"/>
    <p:sldId id="480" r:id="rId58"/>
    <p:sldId id="960" r:id="rId59"/>
    <p:sldId id="961" r:id="rId60"/>
    <p:sldId id="962" r:id="rId61"/>
    <p:sldId id="482" r:id="rId62"/>
    <p:sldId id="483" r:id="rId63"/>
    <p:sldId id="484" r:id="rId64"/>
    <p:sldId id="485" r:id="rId65"/>
    <p:sldId id="486" r:id="rId66"/>
    <p:sldId id="488" r:id="rId67"/>
    <p:sldId id="489" r:id="rId68"/>
    <p:sldId id="490" r:id="rId69"/>
    <p:sldId id="492" r:id="rId70"/>
    <p:sldId id="728" r:id="rId71"/>
    <p:sldId id="493" r:id="rId72"/>
    <p:sldId id="494" r:id="rId73"/>
    <p:sldId id="495" r:id="rId74"/>
    <p:sldId id="496" r:id="rId75"/>
    <p:sldId id="394" r:id="rId76"/>
    <p:sldId id="937" r:id="rId77"/>
    <p:sldId id="723" r:id="rId78"/>
  </p:sldIdLst>
  <p:sldSz cx="9144000" cy="6858000" type="screen4x3"/>
  <p:notesSz cx="6797675" cy="9874250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0000"/>
    <a:srgbClr val="0000FF"/>
    <a:srgbClr val="006600"/>
    <a:srgbClr val="660033"/>
    <a:srgbClr val="FFFF66"/>
    <a:srgbClr val="FFFF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6" autoAdjust="0"/>
    <p:restoredTop sz="96125" autoAdjust="0"/>
  </p:normalViewPr>
  <p:slideViewPr>
    <p:cSldViewPr showGuides="1">
      <p:cViewPr varScale="1">
        <p:scale>
          <a:sx n="105" d="100"/>
          <a:sy n="105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2" d="100"/>
        <a:sy n="102" d="100"/>
      </p:scale>
      <p:origin x="0" y="-5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925" cy="49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50" y="2"/>
            <a:ext cx="2945925" cy="49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140"/>
            <a:ext cx="2945925" cy="49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750" y="9380140"/>
            <a:ext cx="2945925" cy="49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727E1F69-E88D-4A21-A416-DB459A7B26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7009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925" cy="4941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152" y="2"/>
            <a:ext cx="2945925" cy="4941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02F0C91-97EF-42F9-90B2-6DDA38F4E565}" type="datetimeFigureOut">
              <a:rPr lang="ko-KR" altLang="en-US"/>
              <a:pPr>
                <a:defRPr/>
              </a:pPr>
              <a:t>2024-08-29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39775"/>
            <a:ext cx="4940300" cy="3705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6" y="4690070"/>
            <a:ext cx="5438140" cy="444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552"/>
            <a:ext cx="2945925" cy="4941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152" y="9378552"/>
            <a:ext cx="2945925" cy="4941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0E09255-03EA-4FB8-95ED-2C511AED070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882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79055"/>
            <a:ext cx="91440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480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2F3DC9-1598-415E-8B10-F68296343805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6004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75CF6-6B23-435A-A1E4-9E8EF6D1C21A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852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79055"/>
            <a:ext cx="91440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D6D6596E-822D-4E3E-93E9-A4399049A6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75CF6-6B23-435A-A1E4-9E8EF6D1C21A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277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영단어 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004048" cy="685800"/>
          </a:xfrm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9252-850D-49CC-AAF0-4834565B6B9E}"/>
              </a:ext>
            </a:extLst>
          </p:cNvPr>
          <p:cNvSpPr txBox="1"/>
          <p:nvPr userDrawn="1"/>
        </p:nvSpPr>
        <p:spPr>
          <a:xfrm>
            <a:off x="3275856" y="6536377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♥ 이 슬라이드를 출력한 후 발음과 뜻을 써서 제출하세요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(!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뒷면은 연습 </a:t>
            </a:r>
            <a:r>
              <a:rPr lang="ko-KR" altLang="en-US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깜지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♥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C6DD0ED-1AEA-4B62-B727-75EC2BBFB9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04048" y="6896"/>
            <a:ext cx="20882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kern="0" dirty="0">
                <a:solidFill>
                  <a:srgbClr val="C00000"/>
                </a:solidFill>
              </a:rPr>
              <a:t>관련 </a:t>
            </a:r>
            <a:r>
              <a:rPr lang="ko-KR" altLang="en-US" kern="0" dirty="0" err="1">
                <a:solidFill>
                  <a:srgbClr val="C00000"/>
                </a:solidFill>
              </a:rPr>
              <a:t>영단어</a:t>
            </a:r>
            <a:endParaRPr lang="ko-KR" alt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7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4BB43-D17A-4953-8EE3-6014C32E9D4E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71872"/>
            <a:ext cx="8928992" cy="5393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7250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539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A805A2-9F84-45BE-8BD7-1E51A1DF9424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839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73D2B-2176-422C-BDB0-5953B7D33B07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0422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9C861F-004C-424B-9569-FE0C21EF01CB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556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D91C17-14B1-44CE-9E26-0CBD86419593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B02950-17C8-4D4B-A3D7-A450EC9EA412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4515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A0897-1EFA-448E-9460-89BA3CE19E1B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0698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10"/>
          <p:cNvSpPr>
            <a:spLocks noChangeArrowheads="1"/>
          </p:cNvSpPr>
          <p:nvPr userDrawn="1"/>
        </p:nvSpPr>
        <p:spPr bwMode="auto">
          <a:xfrm>
            <a:off x="0" y="6248400"/>
            <a:ext cx="9144000" cy="762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254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030" name="TextBox 8"/>
          <p:cNvSpPr txBox="1">
            <a:spLocks noChangeArrowheads="1"/>
          </p:cNvSpPr>
          <p:nvPr userDrawn="1"/>
        </p:nvSpPr>
        <p:spPr bwMode="auto">
          <a:xfrm>
            <a:off x="4024313" y="63246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컴퓨터공학과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DB9432-2769-4E77-B915-8AD11782DF4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6323564"/>
            <a:ext cx="2915816" cy="5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3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660033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kumimoji="1" sz="28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file:///C:\Program%20Files\Microsoft%20SQL%20Server\16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file:///C:\Program%20Files\Microsoft%20SQL%20Server\MSSQL16.SQLEXPRESS\MSSQ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crosoft.com/ko-kr/sql-server/sql-server-downloads?rtc=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microsoft.com/ko-kr/sql/ssms/download-sql-server-management-studio-ssms?view=sql-server-ver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learn.microsoft.com/ko-kr/sql/samples/adventureworks-install-configure?view=sql-server-ver16&amp;tabs=ss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Microsoft%20SQL%20Server\MSSQL16.SQLEXPRESS\MSSQL\Backup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file:///C:\Program%20Files\Microsoft%20SQL%20Server\MSSQL16.SQLEXPRESS\MSSQL\Backu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Microsoft%20SQL%20Server\MSSQL16.SQLEXPRESS\MSSQL\DATA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05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관련</a:t>
            </a:r>
            <a:br>
              <a:rPr lang="en-US" altLang="ko-KR" dirty="0"/>
            </a:br>
            <a:r>
              <a:rPr lang="ko-KR" altLang="en-US" dirty="0"/>
              <a:t>프로그램 설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C3A34B1-FA29-3827-2DF7-1D112E94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30" y="745531"/>
            <a:ext cx="6894154" cy="546637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Download </a:t>
            </a:r>
            <a:r>
              <a:rPr lang="ko-KR" altLang="en-US" dirty="0"/>
              <a:t>완료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폴더 열기</a:t>
            </a:r>
            <a:endParaRPr lang="ko-KR" altLang="en-US" dirty="0"/>
          </a:p>
        </p:txBody>
      </p:sp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DD750BDC-4F93-4870-887D-2C4C5F0D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53210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8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52E6E-1D31-FDBE-A014-30264DC4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1" y="793055"/>
            <a:ext cx="8658699" cy="53722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프로그램 실행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A409BF-2D28-4CED-A79F-EFC417171F61}"/>
              </a:ext>
            </a:extLst>
          </p:cNvPr>
          <p:cNvSpPr/>
          <p:nvPr/>
        </p:nvSpPr>
        <p:spPr bwMode="auto">
          <a:xfrm>
            <a:off x="2267744" y="2420888"/>
            <a:ext cx="1800200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2503EE89-453F-4DF9-A23F-5D8354A3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EC7C85-0ADA-2E3F-26BF-EDF63D13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60" y="1628523"/>
            <a:ext cx="4334480" cy="36009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디바이스 변경 허용 선택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26F69-6542-DD5B-F2FC-935A5184F8AD}"/>
              </a:ext>
            </a:extLst>
          </p:cNvPr>
          <p:cNvSpPr/>
          <p:nvPr/>
        </p:nvSpPr>
        <p:spPr bwMode="auto">
          <a:xfrm>
            <a:off x="2555776" y="4653136"/>
            <a:ext cx="2088232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A8DF0B5B-C399-4A0D-ADA1-A0956CAF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98" y="479715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0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EAEED2-354A-8794-688B-FA5FB528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564904"/>
            <a:ext cx="2876550" cy="136207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압축풀기 폴더 선택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E1C46-7646-43C2-8271-B4E8A652A888}"/>
              </a:ext>
            </a:extLst>
          </p:cNvPr>
          <p:cNvSpPr/>
          <p:nvPr/>
        </p:nvSpPr>
        <p:spPr bwMode="auto">
          <a:xfrm>
            <a:off x="3419872" y="3501008"/>
            <a:ext cx="720080" cy="4259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A8DF0B5B-C399-4A0D-ADA1-A0956CAF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3993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8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B286A58-6A40-EBBF-A6BB-186BEE47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69962"/>
            <a:ext cx="7486650" cy="54673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sz="4000" dirty="0"/>
              <a:t>새 </a:t>
            </a:r>
            <a:r>
              <a:rPr lang="en-US" altLang="ko-KR" sz="4000" dirty="0"/>
              <a:t>SQL Server </a:t>
            </a:r>
            <a:r>
              <a:rPr lang="ko-KR" altLang="en-US" sz="4000" dirty="0"/>
              <a:t>독립 실행형 설치 선택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264D5-042B-4CD8-AD94-03C9FE15544D}"/>
              </a:ext>
            </a:extLst>
          </p:cNvPr>
          <p:cNvSpPr/>
          <p:nvPr/>
        </p:nvSpPr>
        <p:spPr bwMode="auto">
          <a:xfrm>
            <a:off x="3203848" y="1052736"/>
            <a:ext cx="3816424" cy="648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85FAEC10-8EC0-40BA-9C8A-657C09C9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19" y="1341547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3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Update </a:t>
            </a:r>
            <a:r>
              <a:rPr lang="ko-KR" altLang="en-US" dirty="0"/>
              <a:t>확인 중</a:t>
            </a:r>
            <a:r>
              <a:rPr lang="en-US" altLang="ko-KR" dirty="0"/>
              <a:t>…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38CD4-D59F-24BE-D97B-D0A3D0D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6"/>
            <a:ext cx="6221371" cy="54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6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50485A-848B-1979-E52E-8B081F05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6"/>
            <a:ext cx="6221371" cy="546492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Update </a:t>
            </a:r>
            <a:r>
              <a:rPr lang="ko-KR" altLang="en-US" dirty="0"/>
              <a:t>확인 완료</a:t>
            </a:r>
            <a:endParaRPr lang="ko-KR" altLang="en-US" sz="2400" dirty="0"/>
          </a:p>
        </p:txBody>
      </p:sp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45677187-BB09-402C-8CA8-8AFEBB9C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02128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61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CF8EE9B-67AE-8345-5EBC-51274400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6"/>
            <a:ext cx="6221371" cy="546492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규칙 확인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>
                <a:solidFill>
                  <a:srgbClr val="FFC000"/>
                </a:solidFill>
              </a:rPr>
              <a:t>경고</a:t>
            </a:r>
            <a:r>
              <a:rPr lang="ko-KR" altLang="en-US" sz="2800" dirty="0"/>
              <a:t>는 문제 없음</a:t>
            </a:r>
            <a:r>
              <a:rPr lang="en-US" altLang="ko-KR" sz="2800" dirty="0"/>
              <a:t>)</a:t>
            </a:r>
            <a:endParaRPr lang="ko-KR" altLang="en-US" sz="2400" dirty="0"/>
          </a:p>
        </p:txBody>
      </p:sp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45677187-BB09-402C-8CA8-8AFEBB9C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02128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78EC52-205C-4910-979A-CBCFF168D3CD}"/>
              </a:ext>
            </a:extLst>
          </p:cNvPr>
          <p:cNvSpPr/>
          <p:nvPr/>
        </p:nvSpPr>
        <p:spPr bwMode="auto">
          <a:xfrm>
            <a:off x="6300192" y="2636912"/>
            <a:ext cx="2304256" cy="2448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상태가 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성공시에는 </a:t>
            </a: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화면이 안 나타남</a:t>
            </a: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77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56DB7-81EF-A40D-80FF-9D5872AD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4" y="772387"/>
            <a:ext cx="6221370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라이선스 동의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264D5-042B-4CD8-AD94-03C9FE15544D}"/>
              </a:ext>
            </a:extLst>
          </p:cNvPr>
          <p:cNvSpPr/>
          <p:nvPr/>
        </p:nvSpPr>
        <p:spPr bwMode="auto">
          <a:xfrm>
            <a:off x="3203848" y="4869160"/>
            <a:ext cx="18002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85FAEC10-8EC0-40BA-9C8A-657C09C9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파일 설치</a:t>
            </a:r>
            <a:r>
              <a:rPr lang="en-US" altLang="ko-KR" dirty="0"/>
              <a:t>…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80BAF8-B307-F7DB-FAA3-A8C98617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0" cy="54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j-ea"/>
              </a:rPr>
              <a:t>학습 목표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571500" y="2564904"/>
            <a:ext cx="8001000" cy="169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30000"/>
              </a:lnSpc>
              <a:buFont typeface="HY헤드라인M" pitchFamily="18" charset="-127"/>
              <a:buAutoNum type="arabicPeriod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SQL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Server 2022 Express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  <a:endParaRPr lang="en-US" altLang="ko-KR" sz="2800" dirty="0">
              <a:solidFill>
                <a:srgbClr val="0033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30000"/>
              </a:lnSpc>
              <a:buFont typeface="HY헤드라인M" pitchFamily="18" charset="-127"/>
              <a:buAutoNum type="arabicPeriod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SSMS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(SQL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Server Management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Studio)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  <a:endParaRPr lang="en-US" altLang="ko-KR" sz="2800" dirty="0">
              <a:solidFill>
                <a:srgbClr val="0033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30000"/>
              </a:lnSpc>
              <a:buFont typeface="HY헤드라인M" pitchFamily="18" charset="-127"/>
              <a:buAutoNum type="arabicPeriod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Sample DB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: AdventureWorks2022</a:t>
            </a:r>
            <a:endParaRPr lang="en-US" altLang="ko-KR" sz="28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3050-FA50-4E0B-AB18-675EC5FD9BF5}"/>
              </a:ext>
            </a:extLst>
          </p:cNvPr>
          <p:cNvSpPr txBox="1"/>
          <p:nvPr/>
        </p:nvSpPr>
        <p:spPr>
          <a:xfrm>
            <a:off x="4572000" y="5775647"/>
            <a:ext cx="4535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  <a:latin typeface="+mn-ea"/>
                <a:ea typeface="+mn-ea"/>
              </a:rPr>
              <a:t>[Ref]</a:t>
            </a:r>
            <a:r>
              <a:rPr lang="ko-KR" altLang="en-US" dirty="0">
                <a:solidFill>
                  <a:srgbClr val="7030A0"/>
                </a:solidFill>
                <a:latin typeface="+mn-ea"/>
                <a:ea typeface="+mn-ea"/>
              </a:rPr>
              <a:t> 교재 </a:t>
            </a:r>
            <a:r>
              <a:rPr lang="en-US" altLang="ko-KR" dirty="0">
                <a:solidFill>
                  <a:srgbClr val="7030A0"/>
                </a:solidFill>
                <a:latin typeface="+mn-ea"/>
                <a:ea typeface="+mn-ea"/>
              </a:rPr>
              <a:t>2</a:t>
            </a:r>
            <a:r>
              <a:rPr lang="ko-KR" altLang="en-US" dirty="0">
                <a:solidFill>
                  <a:srgbClr val="7030A0"/>
                </a:solidFill>
                <a:latin typeface="+mn-ea"/>
                <a:ea typeface="+mn-ea"/>
              </a:rPr>
              <a:t>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59D7A-6691-4151-9B72-7F5A3F8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0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Azure </a:t>
            </a:r>
            <a:r>
              <a:rPr lang="ko-KR" altLang="en-US" dirty="0"/>
              <a:t>확장 설치 체크 </a:t>
            </a:r>
            <a:r>
              <a:rPr lang="ko-KR" altLang="en-US" dirty="0">
                <a:solidFill>
                  <a:srgbClr val="FF0000"/>
                </a:solidFill>
              </a:rPr>
              <a:t>해제</a:t>
            </a:r>
          </a:p>
        </p:txBody>
      </p:sp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1363A696-38BE-E2DF-F97E-EAFA56F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33C585-6138-D6C3-991E-228E8E15CC69}"/>
              </a:ext>
            </a:extLst>
          </p:cNvPr>
          <p:cNvSpPr/>
          <p:nvPr/>
        </p:nvSpPr>
        <p:spPr bwMode="auto">
          <a:xfrm>
            <a:off x="3347864" y="1700808"/>
            <a:ext cx="1512168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5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9FC412-8E6C-96FF-1A4B-F31E4EBF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1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기능 선택</a:t>
            </a:r>
          </a:p>
        </p:txBody>
      </p:sp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1363A696-38BE-E2DF-F97E-EAFA56F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33C585-6138-D6C3-991E-228E8E15CC69}"/>
              </a:ext>
            </a:extLst>
          </p:cNvPr>
          <p:cNvSpPr/>
          <p:nvPr/>
        </p:nvSpPr>
        <p:spPr bwMode="auto">
          <a:xfrm>
            <a:off x="3419872" y="2276872"/>
            <a:ext cx="1512168" cy="50405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4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D837C6-7AC6-9A16-7CB2-7154DB68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1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인스턴스 구성</a:t>
            </a:r>
          </a:p>
        </p:txBody>
      </p:sp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1363A696-38BE-E2DF-F97E-EAFA56F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33C585-6138-D6C3-991E-228E8E15CC69}"/>
              </a:ext>
            </a:extLst>
          </p:cNvPr>
          <p:cNvSpPr/>
          <p:nvPr/>
        </p:nvSpPr>
        <p:spPr bwMode="auto">
          <a:xfrm>
            <a:off x="3275856" y="1916832"/>
            <a:ext cx="2304256" cy="86409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35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F6E95-4F20-636A-5A2C-5A426F6F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1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서버 구성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서비스 계정 설정</a:t>
            </a:r>
          </a:p>
        </p:txBody>
      </p:sp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1363A696-38BE-E2DF-F97E-EAFA56F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3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4DABB0-AAD1-7B41-13C4-9149944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7"/>
            <a:ext cx="6221370" cy="546492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인증 모드 선택 </a:t>
            </a:r>
            <a:r>
              <a:rPr lang="en-US" altLang="ko-KR" dirty="0">
                <a:solidFill>
                  <a:srgbClr val="FF0000"/>
                </a:solidFill>
              </a:rPr>
              <a:t>★</a:t>
            </a: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 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1363A696-38BE-E2DF-F97E-EAFA56F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646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CAC0DD-8E1C-E151-2DE8-2016F5E33811}"/>
              </a:ext>
            </a:extLst>
          </p:cNvPr>
          <p:cNvSpPr/>
          <p:nvPr/>
        </p:nvSpPr>
        <p:spPr bwMode="auto">
          <a:xfrm>
            <a:off x="3419872" y="2204864"/>
            <a:ext cx="4176464" cy="15121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1234 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0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인증 모드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Windows </a:t>
            </a:r>
            <a:r>
              <a:rPr lang="ko-KR" altLang="en-US" sz="2800" dirty="0"/>
              <a:t>인증 모드</a:t>
            </a:r>
          </a:p>
          <a:p>
            <a:pPr lvl="1"/>
            <a:r>
              <a:rPr lang="en-US" altLang="ko-KR" sz="2400" dirty="0"/>
              <a:t>Windows </a:t>
            </a:r>
            <a:r>
              <a:rPr lang="ko-KR" altLang="en-US" sz="2400" dirty="0"/>
              <a:t>도메인 계정 만으로 로그인</a:t>
            </a:r>
          </a:p>
          <a:p>
            <a:endParaRPr lang="en-US" altLang="ko-KR" sz="2800" dirty="0"/>
          </a:p>
          <a:p>
            <a:r>
              <a:rPr lang="ko-KR" altLang="en-US" sz="2800" dirty="0"/>
              <a:t>혼합인증 모드</a:t>
            </a:r>
          </a:p>
          <a:p>
            <a:pPr lvl="1"/>
            <a:r>
              <a:rPr lang="en-US" altLang="ko-KR" sz="2400" dirty="0"/>
              <a:t>Windows </a:t>
            </a:r>
            <a:r>
              <a:rPr lang="ko-KR" altLang="en-US" sz="2400" dirty="0"/>
              <a:t>도메인의 사용자 계정을 이용한 로그인</a:t>
            </a:r>
          </a:p>
          <a:p>
            <a:pPr lvl="1"/>
            <a:r>
              <a:rPr lang="en-US" altLang="ko-KR" sz="2400" dirty="0"/>
              <a:t>SQL Server </a:t>
            </a:r>
            <a:r>
              <a:rPr lang="ko-KR" altLang="en-US" sz="2400" dirty="0"/>
              <a:t>로그인 </a:t>
            </a:r>
            <a:r>
              <a:rPr lang="en-US" altLang="ko-KR" sz="2400" dirty="0"/>
              <a:t>ID</a:t>
            </a:r>
            <a:r>
              <a:rPr lang="ko-KR" altLang="en-US" sz="2400" dirty="0"/>
              <a:t>와 비밀번호</a:t>
            </a:r>
            <a:r>
              <a:rPr lang="en-US" altLang="ko-KR" sz="2400" dirty="0"/>
              <a:t>(Password)</a:t>
            </a:r>
            <a:r>
              <a:rPr lang="ko-KR" altLang="en-US" sz="2400" dirty="0"/>
              <a:t>를 이용한 로그인</a:t>
            </a:r>
          </a:p>
        </p:txBody>
      </p:sp>
    </p:spTree>
    <p:extLst>
      <p:ext uri="{BB962C8B-B14F-4D97-AF65-F5344CB8AC3E}">
        <p14:creationId xmlns:p14="http://schemas.microsoft.com/office/powerpoint/2010/main" val="13154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sa</a:t>
            </a:r>
            <a:r>
              <a:rPr lang="en-US" altLang="ko-KR" dirty="0"/>
              <a:t> </a:t>
            </a:r>
            <a:r>
              <a:rPr lang="ko-KR" altLang="en-US" dirty="0"/>
              <a:t>계정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228" y="752475"/>
            <a:ext cx="8903267" cy="5105400"/>
          </a:xfrm>
        </p:spPr>
        <p:txBody>
          <a:bodyPr/>
          <a:lstStyle/>
          <a:p>
            <a:pPr>
              <a:defRPr/>
            </a:pPr>
            <a:r>
              <a:rPr lang="en-US" altLang="ko-KR" sz="2800" dirty="0" err="1"/>
              <a:t>sa</a:t>
            </a:r>
            <a:r>
              <a:rPr lang="en-US" altLang="ko-KR" sz="2800" dirty="0"/>
              <a:t> (system administrator)</a:t>
            </a:r>
          </a:p>
          <a:p>
            <a:pPr lvl="1">
              <a:defRPr/>
            </a:pPr>
            <a:r>
              <a:rPr lang="en-US" altLang="ko-KR" sz="2400" dirty="0"/>
              <a:t>SQL</a:t>
            </a:r>
            <a:r>
              <a:rPr lang="ko-KR" altLang="en-US" sz="2400" dirty="0"/>
              <a:t> </a:t>
            </a:r>
            <a:r>
              <a:rPr lang="en-US" altLang="ko-KR" sz="2400" dirty="0"/>
              <a:t>Server</a:t>
            </a:r>
            <a:r>
              <a:rPr lang="ko-KR" altLang="en-US" sz="2400" dirty="0"/>
              <a:t>의 최고 </a:t>
            </a:r>
            <a:r>
              <a:rPr lang="ko-KR" altLang="en-US" sz="2400" dirty="0" err="1"/>
              <a:t>로그인으로</a:t>
            </a:r>
            <a:r>
              <a:rPr lang="ko-KR" altLang="en-US" sz="2400" dirty="0"/>
              <a:t> </a:t>
            </a:r>
            <a:r>
              <a:rPr lang="en-US" altLang="ko-KR" sz="2400" dirty="0"/>
              <a:t>DB</a:t>
            </a:r>
            <a:r>
              <a:rPr lang="ko-KR" altLang="en-US" sz="2400" dirty="0"/>
              <a:t>에서 모든 일을 수행할 수 있음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400" dirty="0"/>
              <a:t>모든 데이터베이스의 </a:t>
            </a:r>
            <a:r>
              <a:rPr lang="en-US" altLang="ko-KR" sz="2400" dirty="0" err="1"/>
              <a:t>dbo</a:t>
            </a:r>
            <a:r>
              <a:rPr lang="en-US" altLang="ko-KR" sz="2400" dirty="0"/>
              <a:t> </a:t>
            </a:r>
            <a:r>
              <a:rPr lang="ko-KR" altLang="en-US" sz="2400" dirty="0"/>
              <a:t>역할을 수행</a:t>
            </a:r>
            <a:endParaRPr lang="en-US" altLang="ko-KR" sz="2400" dirty="0"/>
          </a:p>
          <a:p>
            <a:pPr lvl="1">
              <a:buNone/>
              <a:defRPr/>
            </a:pPr>
            <a:r>
              <a:rPr lang="en-US" altLang="ko-KR" sz="2400" dirty="0">
                <a:sym typeface="Wingdings" pitchFamily="2" charset="2"/>
              </a:rPr>
              <a:t> </a:t>
            </a:r>
            <a:r>
              <a:rPr lang="ko-KR" altLang="en-US" sz="2400" dirty="0">
                <a:sym typeface="Wingdings" pitchFamily="2" charset="2"/>
              </a:rPr>
              <a:t>비밀번호가 유출되면 아주 곤란한 상황 발생 가능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404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68F9CF-6DA1-9A9A-034F-C51552B2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64704"/>
            <a:ext cx="6230118" cy="54726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8FB151-E946-5D6D-D55E-DAA86B33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764704"/>
            <a:ext cx="6230117" cy="547260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93BB53-424C-381E-E0B0-04F20C05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772386"/>
            <a:ext cx="6230117" cy="5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8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3EBFA6-2EA8-AEFE-72B1-3CFCBD53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2386"/>
            <a:ext cx="6221371" cy="546492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완료</a:t>
            </a:r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E643F34C-DA25-4AE2-2855-29F582A0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602284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40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FFC000"/>
                </a:solidFill>
              </a:rPr>
              <a:t>OLE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DB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Driver</a:t>
            </a:r>
            <a:r>
              <a:rPr lang="ko-KR" altLang="en-US" dirty="0"/>
              <a:t> 설치 </a:t>
            </a:r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C6CC1-70E3-7C84-BDF5-A33B41EB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1" y="1238250"/>
            <a:ext cx="3876675" cy="2190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0110D5-1E4B-6A15-7579-D77F8F1A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45" y="3801591"/>
            <a:ext cx="5781675" cy="1571625"/>
          </a:xfrm>
          <a:prstGeom prst="rect">
            <a:avLst/>
          </a:prstGeom>
        </p:spPr>
      </p:pic>
      <p:pic>
        <p:nvPicPr>
          <p:cNvPr id="14" name="Picture 11" descr="Mouse-L2">
            <a:extLst>
              <a:ext uri="{FF2B5EF4-FFF2-40B4-BE49-F238E27FC236}">
                <a16:creationId xmlns:a16="http://schemas.microsoft.com/office/drawing/2014/main" id="{C0D1F7F4-615B-FF87-4248-EAB6AE5D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Mouse-L2">
            <a:extLst>
              <a:ext uri="{FF2B5EF4-FFF2-40B4-BE49-F238E27FC236}">
                <a16:creationId xmlns:a16="http://schemas.microsoft.com/office/drawing/2014/main" id="{92F099CB-B439-8D81-8238-98B29B29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15719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</a:t>
            </a:r>
            <a:r>
              <a:rPr lang="en-US" altLang="ko-KR" dirty="0">
                <a:solidFill>
                  <a:srgbClr val="0070C0"/>
                </a:solidFill>
              </a:rPr>
              <a:t>2022</a:t>
            </a:r>
            <a:r>
              <a:rPr lang="en-US" altLang="ko-KR" dirty="0"/>
              <a:t> Express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01564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FFC000"/>
                </a:solidFill>
              </a:rPr>
              <a:t>OLE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DB Driver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제거</a:t>
            </a:r>
            <a:r>
              <a:rPr lang="ko-KR" altLang="en-US" dirty="0"/>
              <a:t> 후</a:t>
            </a:r>
            <a:r>
              <a:rPr lang="en-US" altLang="ko-KR" dirty="0"/>
              <a:t> </a:t>
            </a:r>
            <a:r>
              <a:rPr lang="ko-KR" altLang="en-US" dirty="0"/>
              <a:t>다시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FF41E0-4AC4-5EBE-D6D3-F20F0DFE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제어판</a:t>
            </a:r>
            <a:r>
              <a:rPr lang="en-US" altLang="ko-KR" dirty="0"/>
              <a:t> -&gt; </a:t>
            </a:r>
            <a:r>
              <a:rPr lang="ko-KR" altLang="en-US" dirty="0"/>
              <a:t>프로그램 및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1763A-4575-914D-D7D0-15415E45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355179"/>
            <a:ext cx="9096375" cy="4810125"/>
          </a:xfrm>
          <a:prstGeom prst="rect">
            <a:avLst/>
          </a:prstGeom>
        </p:spPr>
      </p:pic>
      <p:pic>
        <p:nvPicPr>
          <p:cNvPr id="4" name="Picture 11" descr="Mouse-L2">
            <a:extLst>
              <a:ext uri="{FF2B5EF4-FFF2-40B4-BE49-F238E27FC236}">
                <a16:creationId xmlns:a16="http://schemas.microsoft.com/office/drawing/2014/main" id="{BC627E3D-60B3-309C-8E41-4E79839C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B23878-5B3F-E0B8-A68F-842A1BBD8E99}"/>
              </a:ext>
            </a:extLst>
          </p:cNvPr>
          <p:cNvSpPr/>
          <p:nvPr/>
        </p:nvSpPr>
        <p:spPr bwMode="auto">
          <a:xfrm>
            <a:off x="1835696" y="4725144"/>
            <a:ext cx="302433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66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92D050"/>
                </a:solidFill>
              </a:rPr>
              <a:t>ODBC</a:t>
            </a:r>
            <a:r>
              <a:rPr lang="ko-KR" altLang="en-US" dirty="0">
                <a:solidFill>
                  <a:srgbClr val="92D050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Driver</a:t>
            </a:r>
            <a:r>
              <a:rPr lang="ko-KR" altLang="en-US" dirty="0">
                <a:solidFill>
                  <a:srgbClr val="92D050"/>
                </a:solidFill>
              </a:rPr>
              <a:t> </a:t>
            </a:r>
            <a:r>
              <a:rPr lang="ko-KR" altLang="en-US" dirty="0"/>
              <a:t>설치 </a:t>
            </a:r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595988-8978-B35A-95BA-C5B29630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58" y="1238250"/>
            <a:ext cx="3876675" cy="2190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35CD8C-B433-7E3C-FF61-A92F086E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26" y="3801590"/>
            <a:ext cx="5781675" cy="1571625"/>
          </a:xfrm>
          <a:prstGeom prst="rect">
            <a:avLst/>
          </a:prstGeom>
        </p:spPr>
      </p:pic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C86C894B-BD0D-15FD-196B-81609579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84C64EEC-0A7D-F654-5758-299D1F2A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08674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00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92D050"/>
                </a:solidFill>
              </a:rPr>
              <a:t>ODBC Driver </a:t>
            </a:r>
            <a:r>
              <a:rPr lang="ko-KR" altLang="en-US" dirty="0">
                <a:solidFill>
                  <a:srgbClr val="FF0000"/>
                </a:solidFill>
              </a:rPr>
              <a:t>제거</a:t>
            </a:r>
            <a:r>
              <a:rPr lang="ko-KR" altLang="en-US" dirty="0"/>
              <a:t> 후</a:t>
            </a:r>
            <a:r>
              <a:rPr lang="en-US" altLang="ko-KR" dirty="0"/>
              <a:t> </a:t>
            </a:r>
            <a:r>
              <a:rPr lang="ko-KR" altLang="en-US" dirty="0"/>
              <a:t>다시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FF41E0-4AC4-5EBE-D6D3-F20F0DFE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제어판</a:t>
            </a:r>
            <a:r>
              <a:rPr lang="en-US" altLang="ko-KR" dirty="0"/>
              <a:t> -&gt; </a:t>
            </a:r>
            <a:r>
              <a:rPr lang="ko-KR" altLang="en-US" dirty="0"/>
              <a:t>프로그램 및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4359D-B13A-9C0D-C82F-9503DC37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355179"/>
            <a:ext cx="9096375" cy="4810125"/>
          </a:xfrm>
          <a:prstGeom prst="rect">
            <a:avLst/>
          </a:prstGeom>
        </p:spPr>
      </p:pic>
      <p:pic>
        <p:nvPicPr>
          <p:cNvPr id="12" name="Picture 11" descr="Mouse-L2">
            <a:extLst>
              <a:ext uri="{FF2B5EF4-FFF2-40B4-BE49-F238E27FC236}">
                <a16:creationId xmlns:a16="http://schemas.microsoft.com/office/drawing/2014/main" id="{D42BB0CB-730D-0A45-AE0E-9A8D5D77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D29ECB-F6E6-7583-D42D-B8057FD7B572}"/>
              </a:ext>
            </a:extLst>
          </p:cNvPr>
          <p:cNvSpPr/>
          <p:nvPr/>
        </p:nvSpPr>
        <p:spPr bwMode="auto">
          <a:xfrm>
            <a:off x="1835696" y="4509120"/>
            <a:ext cx="302433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8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후</a:t>
            </a:r>
            <a:r>
              <a:rPr lang="en-US" altLang="ko-KR" dirty="0"/>
              <a:t> </a:t>
            </a:r>
            <a:r>
              <a:rPr lang="ko-KR" altLang="en-US" dirty="0"/>
              <a:t>확인할 사항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167312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800" dirty="0"/>
              <a:t>윈도 탐색기에서 </a:t>
            </a:r>
            <a:r>
              <a:rPr lang="en-US" altLang="ko-KR" sz="2800" dirty="0"/>
              <a:t>'</a:t>
            </a:r>
            <a:r>
              <a:rPr lang="en-US" altLang="ko-KR" sz="2800" dirty="0">
                <a:hlinkClick r:id="rId2" action="ppaction://hlinkfile"/>
              </a:rPr>
              <a:t>C:\Program Files\Microsoft SQL Server\160\</a:t>
            </a:r>
            <a:r>
              <a:rPr lang="en-US" altLang="ko-KR" sz="2800" dirty="0"/>
              <a:t>' </a:t>
            </a:r>
            <a:r>
              <a:rPr lang="ko-KR" altLang="en-US" sz="2800" dirty="0"/>
              <a:t>폴더를 확인</a:t>
            </a:r>
            <a:endParaRPr lang="en-US" altLang="ko-KR" sz="28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ko-KR" altLang="en-US" dirty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1" y="2060352"/>
            <a:ext cx="816927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1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19968"/>
            <a:ext cx="9144000" cy="6429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후</a:t>
            </a:r>
            <a:r>
              <a:rPr lang="en-US" altLang="ko-KR" dirty="0"/>
              <a:t> </a:t>
            </a:r>
            <a:r>
              <a:rPr lang="ko-KR" altLang="en-US" dirty="0"/>
              <a:t>확인할 사항 </a:t>
            </a:r>
            <a:r>
              <a:rPr lang="en-US" altLang="ko-KR" dirty="0"/>
              <a:t>(2/2)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167312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800" dirty="0"/>
              <a:t>윈도 탐색기에서 </a:t>
            </a:r>
            <a:r>
              <a:rPr lang="en-US" altLang="ko-KR" sz="2800" dirty="0"/>
              <a:t>'</a:t>
            </a:r>
            <a:r>
              <a:rPr lang="en-US" altLang="ko-KR" sz="2800" dirty="0">
                <a:hlinkClick r:id="rId2" action="ppaction://hlinkfile"/>
              </a:rPr>
              <a:t>C:\Program Files\Microsoft SQL Server\MSSQL16.SQLEXPRESS\MSSQL</a:t>
            </a:r>
            <a:r>
              <a:rPr lang="en-US" altLang="ko-KR" sz="2800" dirty="0"/>
              <a:t>' </a:t>
            </a:r>
            <a:r>
              <a:rPr lang="ko-KR" altLang="en-US" sz="2800" dirty="0"/>
              <a:t>폴더를 확인</a:t>
            </a:r>
            <a:endParaRPr lang="en-US" altLang="ko-KR" sz="28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ko-KR" altLang="en-US" dirty="0"/>
          </a:p>
        </p:txBody>
      </p:sp>
      <p:pic>
        <p:nvPicPr>
          <p:cNvPr id="24580" name="Picture 4" descr="C:\Users\재남\AppData\Local\Temp\SNAGHTML116b9e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2856"/>
            <a:ext cx="8174037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10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2019 </a:t>
            </a:r>
            <a:r>
              <a:rPr lang="ko-KR" altLang="en-US" dirty="0"/>
              <a:t>관련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967E29-08C4-AB5B-B835-7ABC381C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10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CB83EC-21B5-4C48-AB1F-D6E185F9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893628"/>
            <a:ext cx="3497361" cy="30475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DAF43C-125F-4477-968D-AAC3586BDC0E}"/>
              </a:ext>
            </a:extLst>
          </p:cNvPr>
          <p:cNvSpPr/>
          <p:nvPr/>
        </p:nvSpPr>
        <p:spPr bwMode="auto">
          <a:xfrm>
            <a:off x="3491880" y="2276872"/>
            <a:ext cx="2849289" cy="20882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12662301-8BE7-43CA-B200-AB1E25D8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292185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40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FE97BC-21B4-DC61-C072-74BFADBA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690445"/>
            <a:ext cx="6106377" cy="347711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2022 </a:t>
            </a:r>
            <a:r>
              <a:rPr lang="ko-KR" altLang="en-US" dirty="0"/>
              <a:t>관련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endParaRPr lang="ko-KR" altLang="en-US" sz="24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385BB72-4AEC-10F7-6182-120ECA766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DAF43C-125F-4477-968D-AAC3586BDC0E}"/>
              </a:ext>
            </a:extLst>
          </p:cNvPr>
          <p:cNvSpPr/>
          <p:nvPr/>
        </p:nvSpPr>
        <p:spPr bwMode="auto">
          <a:xfrm>
            <a:off x="1907704" y="2564904"/>
            <a:ext cx="5472608" cy="23042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Picture 11" descr="Mouse-L2">
            <a:extLst>
              <a:ext uri="{FF2B5EF4-FFF2-40B4-BE49-F238E27FC236}">
                <a16:creationId xmlns:a16="http://schemas.microsoft.com/office/drawing/2014/main" id="{12662301-8BE7-43CA-B200-AB1E25D8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350100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1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7A0858A-E78E-2170-0269-A81B1780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34108"/>
            <a:ext cx="9010650" cy="34671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sz="4200" dirty="0"/>
              <a:t>SQL Server Configuration Manager</a:t>
            </a:r>
            <a:endParaRPr lang="ko-KR" altLang="en-US" sz="4200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3C8E95F-B5B7-4F75-F4B3-C0428ACA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7030A0"/>
                </a:solidFill>
              </a:rPr>
              <a:t>SQL</a:t>
            </a:r>
            <a:r>
              <a:rPr lang="ko-KR" altLang="en-US" sz="2800" dirty="0">
                <a:solidFill>
                  <a:srgbClr val="7030A0"/>
                </a:solidFill>
              </a:rPr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Server (SQLEXPRESS) </a:t>
            </a:r>
            <a:r>
              <a:rPr lang="ko-KR" altLang="en-US" sz="2800" dirty="0"/>
              <a:t>서비스가 </a:t>
            </a:r>
            <a:r>
              <a:rPr lang="en-US" altLang="ko-KR" sz="2800" dirty="0">
                <a:solidFill>
                  <a:srgbClr val="00B050"/>
                </a:solidFill>
                <a:latin typeface="Abadi" panose="020B0604020104020204" pitchFamily="34" charset="0"/>
              </a:rPr>
              <a:t>“</a:t>
            </a:r>
            <a:r>
              <a:rPr lang="ko-KR" altLang="en-US" sz="2800" dirty="0">
                <a:solidFill>
                  <a:srgbClr val="00B050"/>
                </a:solidFill>
              </a:rPr>
              <a:t>실행 중</a:t>
            </a:r>
            <a:r>
              <a:rPr lang="en-US" altLang="ko-KR" sz="2800" dirty="0">
                <a:solidFill>
                  <a:srgbClr val="00B050"/>
                </a:solidFill>
                <a:latin typeface="Abadi" panose="020B0604020104020204" pitchFamily="34" charset="0"/>
              </a:rPr>
              <a:t>”</a:t>
            </a:r>
            <a:r>
              <a:rPr lang="en-US" altLang="ko-KR" sz="2800" dirty="0">
                <a:solidFill>
                  <a:srgbClr val="00B050"/>
                </a:solidFill>
              </a:rPr>
              <a:t> </a:t>
            </a:r>
            <a:r>
              <a:rPr lang="ko-KR" altLang="en-US" sz="2800" dirty="0"/>
              <a:t>이면 설치 완료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CD8413-0830-45BB-9FB7-BE4BBD77773A}"/>
              </a:ext>
            </a:extLst>
          </p:cNvPr>
          <p:cNvSpPr/>
          <p:nvPr/>
        </p:nvSpPr>
        <p:spPr bwMode="auto">
          <a:xfrm>
            <a:off x="2627784" y="2991593"/>
            <a:ext cx="3240360" cy="2880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6528E-C259-4133-96BC-773F09D01F50}"/>
              </a:ext>
            </a:extLst>
          </p:cNvPr>
          <p:cNvSpPr/>
          <p:nvPr/>
        </p:nvSpPr>
        <p:spPr bwMode="auto">
          <a:xfrm>
            <a:off x="179512" y="2703562"/>
            <a:ext cx="194421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E88DD500-2906-4759-9C6C-372F05D1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2" y="284757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34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br>
              <a:rPr lang="en-US" altLang="ko-KR" dirty="0"/>
            </a:br>
            <a:r>
              <a:rPr lang="en-US" altLang="ko-KR" dirty="0"/>
              <a:t>(SQL Server Management Studio)</a:t>
            </a:r>
            <a:br>
              <a:rPr lang="en-US" altLang="ko-KR" dirty="0"/>
            </a:b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(Ver 20.2)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6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1CBCBB-6053-58A2-D603-7E8F197D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77" y="764703"/>
            <a:ext cx="7464747" cy="545135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설치 파일 다운로드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  <a:r>
              <a:rPr lang="ko-KR" altLang="en-US" sz="2800" dirty="0"/>
              <a:t> 선택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02F7FD-14A7-447D-9208-B689A5626819}"/>
              </a:ext>
            </a:extLst>
          </p:cNvPr>
          <p:cNvSpPr/>
          <p:nvPr/>
        </p:nvSpPr>
        <p:spPr bwMode="auto">
          <a:xfrm>
            <a:off x="3203848" y="2276872"/>
            <a:ext cx="5184576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02ECFBC3-2A9A-4F0C-86F9-26222E9F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646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6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hlinkClick r:id="rId2"/>
            <a:extLst>
              <a:ext uri="{FF2B5EF4-FFF2-40B4-BE49-F238E27FC236}">
                <a16:creationId xmlns:a16="http://schemas.microsoft.com/office/drawing/2014/main" id="{6EFB4585-9A94-1260-EF94-0E36FEED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753650"/>
            <a:ext cx="9029700" cy="548366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Download </a:t>
            </a:r>
            <a:r>
              <a:rPr lang="ko-KR" altLang="en-US" dirty="0"/>
              <a:t>페이지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ko-KR" altLang="en-US" sz="2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0E3DCC-0918-4F81-9D5D-B1E2FC43125D}"/>
              </a:ext>
            </a:extLst>
          </p:cNvPr>
          <p:cNvCxnSpPr>
            <a:cxnSpLocks/>
          </p:cNvCxnSpPr>
          <p:nvPr/>
        </p:nvCxnSpPr>
        <p:spPr bwMode="auto">
          <a:xfrm>
            <a:off x="8962648" y="2204864"/>
            <a:ext cx="1" cy="300842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1" descr="Mouse-L2">
            <a:extLst>
              <a:ext uri="{FF2B5EF4-FFF2-40B4-BE49-F238E27FC236}">
                <a16:creationId xmlns:a16="http://schemas.microsoft.com/office/drawing/2014/main" id="{914B9CBD-C671-4D84-90B6-3892538E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2" y="5373216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2E8B09-A28E-4513-883C-11A56004F4F3}"/>
              </a:ext>
            </a:extLst>
          </p:cNvPr>
          <p:cNvSpPr txBox="1"/>
          <p:nvPr/>
        </p:nvSpPr>
        <p:spPr>
          <a:xfrm>
            <a:off x="444826" y="1196752"/>
            <a:ext cx="8373766" cy="369332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https://www.microsoft.com/ko-kr/sql-server/sql-server-downloads?rtc=1#</a:t>
            </a: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8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F2CE087E-0805-7DA4-DA0F-557FAAF3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753650"/>
            <a:ext cx="9029700" cy="548366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설치 파일 다운로드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  <a:r>
              <a:rPr lang="ko-KR" altLang="en-US" sz="2800" dirty="0"/>
              <a:t> 이동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90581-0C93-4854-9E2E-FC7CF792F71F}"/>
              </a:ext>
            </a:extLst>
          </p:cNvPr>
          <p:cNvSpPr txBox="1"/>
          <p:nvPr/>
        </p:nvSpPr>
        <p:spPr>
          <a:xfrm>
            <a:off x="1043608" y="836712"/>
            <a:ext cx="6840760" cy="64633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https://learn.microsoft.com/ko-kr/sql/ssms/download-sql-server-management-studio-ssms?view=sql-server-ver16</a:t>
            </a: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7B3D12-21DE-4D91-A610-E9409E749269}"/>
              </a:ext>
            </a:extLst>
          </p:cNvPr>
          <p:cNvCxnSpPr>
            <a:cxnSpLocks/>
          </p:cNvCxnSpPr>
          <p:nvPr/>
        </p:nvCxnSpPr>
        <p:spPr bwMode="auto">
          <a:xfrm>
            <a:off x="8964487" y="1988840"/>
            <a:ext cx="1" cy="300842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11" descr="Mouse-L2">
            <a:extLst>
              <a:ext uri="{FF2B5EF4-FFF2-40B4-BE49-F238E27FC236}">
                <a16:creationId xmlns:a16="http://schemas.microsoft.com/office/drawing/2014/main" id="{7E667D4F-357B-48B8-A5F7-15A24B80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2" y="5157192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8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76DFA8A-EB19-D921-F10C-FBF80512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61478"/>
            <a:ext cx="9016810" cy="547583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설치 파일 다운로드</a:t>
            </a:r>
            <a:r>
              <a:rPr lang="en-US" altLang="ko-KR" dirty="0"/>
              <a:t> </a:t>
            </a:r>
            <a:r>
              <a:rPr lang="ko-KR" altLang="en-US" dirty="0"/>
              <a:t>한국어</a:t>
            </a:r>
            <a:r>
              <a:rPr lang="ko-KR" altLang="en-US" sz="2800" dirty="0"/>
              <a:t> 선택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C7D0E0-C40F-4D2B-BB11-50FD2C0072B3}"/>
              </a:ext>
            </a:extLst>
          </p:cNvPr>
          <p:cNvSpPr/>
          <p:nvPr/>
        </p:nvSpPr>
        <p:spPr bwMode="auto">
          <a:xfrm>
            <a:off x="3347864" y="4581127"/>
            <a:ext cx="936104" cy="2987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" name="Picture 11" descr="Mouse-L2">
            <a:extLst>
              <a:ext uri="{FF2B5EF4-FFF2-40B4-BE49-F238E27FC236}">
                <a16:creationId xmlns:a16="http://schemas.microsoft.com/office/drawing/2014/main" id="{16E0E810-AE53-40FA-B395-B5A6FE29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703193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4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603769-16D1-81D5-9AA0-B269279E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64704"/>
            <a:ext cx="9016809" cy="547583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설치 파일 다운로드</a:t>
            </a:r>
            <a:r>
              <a:rPr lang="en-US" altLang="ko-KR" dirty="0"/>
              <a:t> </a:t>
            </a:r>
            <a:r>
              <a:rPr lang="ko-KR" altLang="en-US" dirty="0"/>
              <a:t>및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73FA52-726F-93D3-90B0-71108B5B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84784"/>
            <a:ext cx="3181350" cy="2495550"/>
          </a:xfrm>
          <a:prstGeom prst="rect">
            <a:avLst/>
          </a:prstGeom>
        </p:spPr>
      </p:pic>
      <p:pic>
        <p:nvPicPr>
          <p:cNvPr id="10" name="Picture 11" descr="Mouse-L2">
            <a:extLst>
              <a:ext uri="{FF2B5EF4-FFF2-40B4-BE49-F238E27FC236}">
                <a16:creationId xmlns:a16="http://schemas.microsoft.com/office/drawing/2014/main" id="{37AF3BAA-8D2A-75AC-00FF-D82CEABD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7687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26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6761B5-55A7-EC9E-7A70-4E78D6A6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55898"/>
            <a:ext cx="6336703" cy="547053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위치 확인 및 설치 시작</a:t>
            </a:r>
          </a:p>
        </p:txBody>
      </p:sp>
      <p:pic>
        <p:nvPicPr>
          <p:cNvPr id="11" name="Picture 11" descr="Mouse-L2">
            <a:extLst>
              <a:ext uri="{FF2B5EF4-FFF2-40B4-BE49-F238E27FC236}">
                <a16:creationId xmlns:a16="http://schemas.microsoft.com/office/drawing/2014/main" id="{16E0E810-AE53-40FA-B395-B5A6FE29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742841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5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740CB-709A-6BDA-2E2D-13A8FAE1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55897"/>
            <a:ext cx="6336704" cy="5470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A12AFD-4C28-B5E8-B7A7-426DECCA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755897"/>
            <a:ext cx="6336704" cy="54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7F792C-59C6-F915-58F4-6B98A5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55898"/>
            <a:ext cx="6334271" cy="546843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설치 완료</a:t>
            </a:r>
          </a:p>
        </p:txBody>
      </p:sp>
      <p:pic>
        <p:nvPicPr>
          <p:cNvPr id="11" name="Picture 11" descr="Mouse-L2">
            <a:extLst>
              <a:ext uri="{FF2B5EF4-FFF2-40B4-BE49-F238E27FC236}">
                <a16:creationId xmlns:a16="http://schemas.microsoft.com/office/drawing/2014/main" id="{16E0E810-AE53-40FA-B395-B5A6FE29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42841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6C1130-9082-43D5-9ECD-A88541AB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807718"/>
            <a:ext cx="4077047" cy="324256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Ver.18</a:t>
            </a:r>
            <a:r>
              <a:rPr lang="ko-KR" altLang="en-US" dirty="0"/>
              <a:t> 관련 프로그램</a:t>
            </a:r>
            <a:endParaRPr lang="ko-KR" altLang="en-US" sz="24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64CF1B-236B-DE79-4805-57E14A4A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10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2E6027-FCD8-49BF-AB72-1917BE28B82B}"/>
              </a:ext>
            </a:extLst>
          </p:cNvPr>
          <p:cNvSpPr/>
          <p:nvPr/>
        </p:nvSpPr>
        <p:spPr bwMode="auto">
          <a:xfrm>
            <a:off x="3203848" y="2204864"/>
            <a:ext cx="3456384" cy="22322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DF6F0E-DABC-4248-8068-3A4DA635D45D}"/>
              </a:ext>
            </a:extLst>
          </p:cNvPr>
          <p:cNvSpPr/>
          <p:nvPr/>
        </p:nvSpPr>
        <p:spPr bwMode="auto">
          <a:xfrm>
            <a:off x="3347864" y="3068960"/>
            <a:ext cx="3096344" cy="50405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57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212654-79B4-E926-D4EC-AD3626D6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27" y="1418944"/>
            <a:ext cx="6058746" cy="40201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CDCE3-F065-E043-00DB-1254A4D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11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Ver.20</a:t>
            </a:r>
            <a:r>
              <a:rPr lang="ko-KR" altLang="en-US" dirty="0"/>
              <a:t> 관련 프로그램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2E6027-FCD8-49BF-AB72-1917BE28B82B}"/>
              </a:ext>
            </a:extLst>
          </p:cNvPr>
          <p:cNvSpPr/>
          <p:nvPr/>
        </p:nvSpPr>
        <p:spPr bwMode="auto">
          <a:xfrm>
            <a:off x="1979712" y="3140968"/>
            <a:ext cx="3456384" cy="19442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DF6F0E-DABC-4248-8068-3A4DA635D45D}"/>
              </a:ext>
            </a:extLst>
          </p:cNvPr>
          <p:cNvSpPr/>
          <p:nvPr/>
        </p:nvSpPr>
        <p:spPr bwMode="auto">
          <a:xfrm>
            <a:off x="2051720" y="3861048"/>
            <a:ext cx="3096344" cy="50405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0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212654-79B4-E926-D4EC-AD3626D6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27" y="1418944"/>
            <a:ext cx="6058746" cy="40201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CDCE3-F065-E043-00DB-1254A4D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11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표시줄에 고정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</a:t>
            </a:r>
            <a:r>
              <a:rPr lang="ko-KR" altLang="en-US" dirty="0"/>
              <a:t> </a:t>
            </a:r>
            <a:r>
              <a:rPr lang="en-US" altLang="ko-KR" dirty="0"/>
              <a:t>Ver.20</a:t>
            </a:r>
            <a:r>
              <a:rPr lang="ko-KR" altLang="en-US" dirty="0"/>
              <a:t> 관련 프로그램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1D159-1BB7-E0A2-FB03-CC3152FC5853}"/>
              </a:ext>
            </a:extLst>
          </p:cNvPr>
          <p:cNvSpPr/>
          <p:nvPr/>
        </p:nvSpPr>
        <p:spPr bwMode="auto">
          <a:xfrm>
            <a:off x="2051720" y="3861048"/>
            <a:ext cx="3096344" cy="50405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4E0A98-465A-7B46-E0FC-31CB2CC7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41" y="4015520"/>
            <a:ext cx="3381847" cy="12860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11" descr="Mouse-L2">
            <a:extLst>
              <a:ext uri="{FF2B5EF4-FFF2-40B4-BE49-F238E27FC236}">
                <a16:creationId xmlns:a16="http://schemas.microsoft.com/office/drawing/2014/main" id="{A3D2FD6F-9B2C-88E3-08B6-D011D5A3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29" y="458305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31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A39A6-176D-AE1A-D4B4-EE8F83CF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8" y="1576129"/>
            <a:ext cx="7230484" cy="370574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</a:t>
            </a:r>
            <a:r>
              <a:rPr lang="ko-KR" altLang="en-US" dirty="0"/>
              <a:t> 시작</a:t>
            </a:r>
            <a:endParaRPr lang="ko-KR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58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ED8374-B8BD-C1DF-397C-0002FA6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47866"/>
            <a:ext cx="9039225" cy="548944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Server Download </a:t>
            </a:r>
            <a:r>
              <a:rPr lang="ko-KR" altLang="en-US" dirty="0"/>
              <a:t>선택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7DD6AC-59F2-487E-819D-F2716612338E}"/>
              </a:ext>
            </a:extLst>
          </p:cNvPr>
          <p:cNvSpPr/>
          <p:nvPr/>
        </p:nvSpPr>
        <p:spPr bwMode="auto">
          <a:xfrm>
            <a:off x="5364088" y="5086742"/>
            <a:ext cx="2088232" cy="5760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317DBD75-F5A8-484E-9005-6677EF21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44678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2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EBF5B9-0E08-2CDA-6AEB-BF285CF2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24905"/>
            <a:ext cx="5295900" cy="452437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서버에 연결 </a:t>
            </a:r>
            <a:r>
              <a:rPr lang="en-US" altLang="ko-KR" dirty="0"/>
              <a:t>- 1</a:t>
            </a:r>
            <a:endParaRPr lang="ko-KR" altLang="en-US" sz="24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D26925-A11C-2E55-EF32-9214E572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보안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Abadi" panose="020B060402010402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선택적</a:t>
            </a:r>
            <a:r>
              <a:rPr lang="en-US" altLang="ko-KR" dirty="0">
                <a:latin typeface="Abadi" panose="020F0502020204030204" pitchFamily="34" charset="0"/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Abadi" panose="020B060402010402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dirty="0">
                <a:latin typeface="Abadi" panose="020B0604020104020204" pitchFamily="34" charset="0"/>
                <a:sym typeface="Wingdings" panose="05000000000000000000" pitchFamily="2" charset="2"/>
              </a:rPr>
              <a:t>옵션 </a:t>
            </a:r>
            <a:r>
              <a:rPr lang="en-US" altLang="ko-KR" dirty="0">
                <a:latin typeface="Abadi" panose="020B0604020104020204" pitchFamily="34" charset="0"/>
                <a:sym typeface="Wingdings" panose="05000000000000000000" pitchFamily="2" charset="2"/>
              </a:rPr>
              <a:t>&lt;&lt;</a:t>
            </a:r>
            <a:r>
              <a:rPr lang="en-US" altLang="ko-KR" dirty="0">
                <a:latin typeface="Abadi" panose="020F0502020204030204" pitchFamily="34" charset="0"/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 버튼</a:t>
            </a:r>
            <a:endParaRPr lang="ko-KR" altLang="en-US" dirty="0"/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102E95CB-07D2-4115-AA0E-271E06E7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698031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8CAEFC-D674-796E-D585-994F78AEE6CC}"/>
              </a:ext>
            </a:extLst>
          </p:cNvPr>
          <p:cNvSpPr/>
          <p:nvPr/>
        </p:nvSpPr>
        <p:spPr bwMode="auto">
          <a:xfrm>
            <a:off x="3851920" y="4581128"/>
            <a:ext cx="3096344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9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A17A06-061B-A035-D85C-02BBB6A2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81200"/>
            <a:ext cx="5295900" cy="3048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서버에 연결 </a:t>
            </a:r>
            <a:r>
              <a:rPr lang="en-US" altLang="ko-KR" dirty="0"/>
              <a:t>- 2</a:t>
            </a:r>
            <a:endParaRPr lang="ko-KR" altLang="en-US" sz="24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D26925-A11C-2E55-EF32-9214E572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축소된 화면</a:t>
            </a:r>
            <a:endParaRPr lang="en-US" altLang="ko-KR" dirty="0"/>
          </a:p>
          <a:p>
            <a:pPr lvl="1"/>
            <a:r>
              <a:rPr lang="ko-KR" altLang="en-US" dirty="0"/>
              <a:t>앞으로 아래의 화면 사용</a:t>
            </a:r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102E95CB-07D2-4115-AA0E-271E06E7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94272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7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D26925-A11C-2E55-EF32-9214E572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  <a:r>
              <a:rPr lang="ko-KR" altLang="en-US" dirty="0"/>
              <a:t> 인증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인증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서버에 연결 </a:t>
            </a:r>
            <a:r>
              <a:rPr lang="en-US" altLang="ko-KR" dirty="0"/>
              <a:t>- 3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8FA59D-BEB6-CF9D-D695-34288D13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" y="1905000"/>
            <a:ext cx="5295900" cy="304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910D3C-C34B-23B7-8F3F-9BC13AB44DD6}"/>
              </a:ext>
            </a:extLst>
          </p:cNvPr>
          <p:cNvSpPr/>
          <p:nvPr/>
        </p:nvSpPr>
        <p:spPr bwMode="auto">
          <a:xfrm>
            <a:off x="1331640" y="3429000"/>
            <a:ext cx="1944216" cy="108012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62ECB5-D757-AB9F-7BD2-CD27D37D2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04" y="1905000"/>
            <a:ext cx="5295900" cy="304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A55D61-859E-FFC1-2238-4CECFA4A529C}"/>
              </a:ext>
            </a:extLst>
          </p:cNvPr>
          <p:cNvSpPr/>
          <p:nvPr/>
        </p:nvSpPr>
        <p:spPr bwMode="auto">
          <a:xfrm>
            <a:off x="4788024" y="3429000"/>
            <a:ext cx="1944216" cy="108012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8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</a:t>
            </a:r>
            <a:r>
              <a:rPr lang="ko-KR" altLang="en-US" dirty="0"/>
              <a:t> 화면 </a:t>
            </a:r>
            <a:r>
              <a:rPr lang="en-US" altLang="ko-KR"/>
              <a:t>: </a:t>
            </a:r>
            <a:r>
              <a:rPr lang="ko-KR" altLang="en-US"/>
              <a:t>설치 </a:t>
            </a:r>
            <a:r>
              <a:rPr lang="ko-KR" altLang="en-US" dirty="0"/>
              <a:t>및 실행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D2989D-A26E-479E-B447-58286FED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28737"/>
            <a:ext cx="8960738" cy="55085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7A4521-2504-45E8-9486-57BBD7AD135C}"/>
              </a:ext>
            </a:extLst>
          </p:cNvPr>
          <p:cNvSpPr/>
          <p:nvPr/>
        </p:nvSpPr>
        <p:spPr bwMode="auto">
          <a:xfrm>
            <a:off x="179512" y="2204864"/>
            <a:ext cx="2304256" cy="136815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627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 err="1"/>
              <a:t>AdventureWorks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Sample </a:t>
            </a:r>
            <a:r>
              <a:rPr lang="ko-KR" altLang="en-US" dirty="0"/>
              <a:t>데이터베이스</a:t>
            </a:r>
            <a:br>
              <a:rPr lang="en-US" altLang="ko-KR" dirty="0"/>
            </a:b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(AdventureWorks2022)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98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hlinkClick r:id="rId2"/>
            <a:extLst>
              <a:ext uri="{FF2B5EF4-FFF2-40B4-BE49-F238E27FC236}">
                <a16:creationId xmlns:a16="http://schemas.microsoft.com/office/drawing/2014/main" id="{377D6E85-B367-828D-6F01-53CD914A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717575"/>
            <a:ext cx="9089104" cy="551973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ko-KR" sz="2800" dirty="0" err="1"/>
              <a:t>AdventureWorks</a:t>
            </a:r>
            <a:r>
              <a:rPr lang="ko-KR" altLang="ko-KR" sz="2800" dirty="0"/>
              <a:t> 예제 데이터베이스</a:t>
            </a:r>
            <a:r>
              <a:rPr lang="ko-KR" altLang="en-US" sz="2400" dirty="0"/>
              <a:t> 다운로드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 이동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90581-0C93-4854-9E2E-FC7CF792F71F}"/>
              </a:ext>
            </a:extLst>
          </p:cNvPr>
          <p:cNvSpPr txBox="1"/>
          <p:nvPr/>
        </p:nvSpPr>
        <p:spPr>
          <a:xfrm>
            <a:off x="1043608" y="836712"/>
            <a:ext cx="6984776" cy="92333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https://learn.microsoft.com/ko-kr/sql/samples/adventureworks-install-configure?view=sql-server-ver16&amp;tabs=ssms</a:t>
            </a: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7B3D12-21DE-4D91-A610-E9409E749269}"/>
              </a:ext>
            </a:extLst>
          </p:cNvPr>
          <p:cNvCxnSpPr>
            <a:cxnSpLocks/>
          </p:cNvCxnSpPr>
          <p:nvPr/>
        </p:nvCxnSpPr>
        <p:spPr bwMode="auto">
          <a:xfrm>
            <a:off x="9036495" y="1988840"/>
            <a:ext cx="1" cy="300842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11" descr="Mouse-L2">
            <a:extLst>
              <a:ext uri="{FF2B5EF4-FFF2-40B4-BE49-F238E27FC236}">
                <a16:creationId xmlns:a16="http://schemas.microsoft.com/office/drawing/2014/main" id="{7E667D4F-357B-48B8-A5F7-15A24B80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2" y="5157192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2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21C1E1-0F2F-692D-C154-139CD41C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17575"/>
            <a:ext cx="9089104" cy="551973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백업 파일 다운로드 선택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0120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0614FE-56B0-4507-1411-B316D341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717575"/>
            <a:ext cx="9089104" cy="551973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다운로드 파일 폴더 열기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7281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64D7C7-590A-ADC9-2C47-F64457E5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4" y="764704"/>
            <a:ext cx="8739284" cy="542224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다운로드 파일 잘라내기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150F7B-18F5-8EC4-043F-0472D0AA7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48880"/>
            <a:ext cx="2972215" cy="417253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94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3" action="ppaction://hlinkfile"/>
            <a:extLst>
              <a:ext uri="{FF2B5EF4-FFF2-40B4-BE49-F238E27FC236}">
                <a16:creationId xmlns:a16="http://schemas.microsoft.com/office/drawing/2014/main" id="{9F479018-A888-ABA1-92A1-F6DFF997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732051"/>
            <a:ext cx="8791915" cy="54549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36BB8-AE32-2FE6-A8D4-D3D99BD9A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471" y="2505965"/>
            <a:ext cx="2915057" cy="362000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다운로드 파일 붙여넣기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697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88E5B-D89F-95D7-4544-429064E128DD}"/>
              </a:ext>
            </a:extLst>
          </p:cNvPr>
          <p:cNvSpPr txBox="1"/>
          <p:nvPr/>
        </p:nvSpPr>
        <p:spPr>
          <a:xfrm>
            <a:off x="-91775" y="1124744"/>
            <a:ext cx="9327553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file"/>
              </a:rPr>
              <a:t>C:\Program Files\Microsoft SQL Server\MSSQL16.SQLEXPRESS\MSSQL\Backup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2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B02AA7E-8706-6436-C6CF-3DEA66EC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47866"/>
            <a:ext cx="9039225" cy="548944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다운로드한 파일 실행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C7548D-D3EE-A74E-6FE0-0C1A0F54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84784"/>
            <a:ext cx="3038899" cy="10193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317DBD75-F5A8-484E-9005-6677EF21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485" y="178557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B9C40B-9F90-8771-1626-0699171BF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32030"/>
            <a:ext cx="8791914" cy="545490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복사한 파일 확인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88E5B-D89F-95D7-4544-429064E128DD}"/>
              </a:ext>
            </a:extLst>
          </p:cNvPr>
          <p:cNvSpPr txBox="1"/>
          <p:nvPr/>
        </p:nvSpPr>
        <p:spPr>
          <a:xfrm>
            <a:off x="-91775" y="1124744"/>
            <a:ext cx="9327553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 action="ppaction://hlinkfile"/>
              </a:rPr>
              <a:t>C:\Program Files\Microsoft SQL Server\MSSQL16.SQLEXPRESS\MSSQL\Backup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74C76B-D71C-7DA7-7303-D8CEFA3623B8}"/>
              </a:ext>
            </a:extLst>
          </p:cNvPr>
          <p:cNvSpPr/>
          <p:nvPr/>
        </p:nvSpPr>
        <p:spPr bwMode="auto">
          <a:xfrm>
            <a:off x="2339752" y="2204864"/>
            <a:ext cx="1656184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496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513F79-E0E5-498B-9774-90822C6B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856984" cy="54355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SSMS </a:t>
            </a:r>
            <a:r>
              <a:rPr lang="ko-KR" altLang="en-US" dirty="0"/>
              <a:t>시작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4509120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0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CC988-9EBF-449D-9128-456E2D5C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864578" cy="5423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데이터베이스 복원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9739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0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C8E4FB-2DBD-4B35-B3A0-9926E22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74154"/>
            <a:ext cx="7867650" cy="53911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디바이스 선택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211234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FDDF5B-7F8E-44BF-9687-7C6894C8D507}"/>
              </a:ext>
            </a:extLst>
          </p:cNvPr>
          <p:cNvSpPr/>
          <p:nvPr/>
        </p:nvSpPr>
        <p:spPr bwMode="auto">
          <a:xfrm>
            <a:off x="3131840" y="2060848"/>
            <a:ext cx="122413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2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C8E4FB-2DBD-4B35-B3A0-9926E22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74154"/>
            <a:ext cx="7867650" cy="53911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백업 미디어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55392-96E9-493E-8876-74E69BEE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04987"/>
            <a:ext cx="5486400" cy="3248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FCE68C-5847-4900-A990-8CF11ED44859}"/>
              </a:ext>
            </a:extLst>
          </p:cNvPr>
          <p:cNvSpPr/>
          <p:nvPr/>
        </p:nvSpPr>
        <p:spPr bwMode="auto">
          <a:xfrm>
            <a:off x="3851920" y="2420888"/>
            <a:ext cx="2016224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99695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8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C8E4FB-2DBD-4B35-B3A0-9926E22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74154"/>
            <a:ext cx="7867650" cy="5391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4860BA-D092-2FC5-23DF-0D423B51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366837"/>
            <a:ext cx="7048500" cy="412432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다운로드 받은 파일 선택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253794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F2ED7-7DCF-4199-AF6E-EAA2659871A9}"/>
              </a:ext>
            </a:extLst>
          </p:cNvPr>
          <p:cNvSpPr/>
          <p:nvPr/>
        </p:nvSpPr>
        <p:spPr bwMode="auto">
          <a:xfrm>
            <a:off x="3419872" y="1916832"/>
            <a:ext cx="1717154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C8E4FB-2DBD-4B35-B3A0-9926E22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74154"/>
            <a:ext cx="7867650" cy="53911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백업 디바이스 선택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45D74-C5C3-4C53-98D5-40FBB8DA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04987"/>
            <a:ext cx="5486400" cy="3248025"/>
          </a:xfrm>
          <a:prstGeom prst="rect">
            <a:avLst/>
          </a:prstGeom>
        </p:spPr>
      </p:pic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93751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98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9A86A27-52BD-1EBB-4C64-EC419571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764704"/>
            <a:ext cx="8220075" cy="541972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데이터베이스 복원 시작</a:t>
            </a: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2172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7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E4BD2B-0574-4751-8E7D-08FC3D57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764704"/>
            <a:ext cx="8220075" cy="545782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데이터베이스 복원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CE0AB4-DA81-477A-9DBB-0C19E046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37" y="2705100"/>
            <a:ext cx="3590925" cy="1447800"/>
          </a:xfrm>
          <a:prstGeom prst="rect">
            <a:avLst/>
          </a:prstGeom>
        </p:spPr>
      </p:pic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10C24DBE-956F-4FDE-BDEF-58941802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872543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1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6F5E72-D0A0-5578-38E9-31BDEE1F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60437"/>
            <a:ext cx="8915400" cy="54768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데이터베이스 복원 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60EFE-3451-45B0-BCFE-1FBC9B97D2D9}"/>
              </a:ext>
            </a:extLst>
          </p:cNvPr>
          <p:cNvSpPr/>
          <p:nvPr/>
        </p:nvSpPr>
        <p:spPr bwMode="auto">
          <a:xfrm>
            <a:off x="539552" y="2852936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9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23B752-B5DC-76B3-920C-95B57B65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83"/>
            <a:ext cx="6912768" cy="548112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유형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Media Download </a:t>
            </a:r>
            <a:r>
              <a:rPr lang="ko-KR" altLang="en-US" dirty="0"/>
              <a:t>선택</a:t>
            </a:r>
            <a:endParaRPr lang="ko-KR" altLang="en-US" sz="2400" dirty="0"/>
          </a:p>
        </p:txBody>
      </p:sp>
      <p:pic>
        <p:nvPicPr>
          <p:cNvPr id="9" name="Picture 11" descr="Mouse-L2">
            <a:extLst>
              <a:ext uri="{FF2B5EF4-FFF2-40B4-BE49-F238E27FC236}">
                <a16:creationId xmlns:a16="http://schemas.microsoft.com/office/drawing/2014/main" id="{3EEAAA8A-E823-46B4-BD8D-91A366DC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89040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9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232126-1E97-6EA7-1DA7-729FA4F1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8" y="787485"/>
            <a:ext cx="8435561" cy="52338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Server </a:t>
            </a:r>
            <a:r>
              <a:rPr lang="ko-KR" altLang="en-US" dirty="0"/>
              <a:t>데이터베이스 구성 파일</a:t>
            </a:r>
          </a:p>
        </p:txBody>
      </p:sp>
      <p:graphicFrame>
        <p:nvGraphicFramePr>
          <p:cNvPr id="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38973"/>
              </p:ext>
            </p:extLst>
          </p:nvPr>
        </p:nvGraphicFramePr>
        <p:xfrm>
          <a:off x="251520" y="3861048"/>
          <a:ext cx="8514903" cy="2315591"/>
        </p:xfrm>
        <a:graphic>
          <a:graphicData uri="http://schemas.openxmlformats.org/drawingml/2006/table">
            <a:tbl>
              <a:tblPr/>
              <a:tblGrid>
                <a:gridCol w="160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데이터파일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로그파일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 확장자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1" lang="en-US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mdf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1" lang="en-US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ldf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용도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 자체를 저장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트랜잭션 처리 및 복구작업을 위해 사용되는 트랜잭션 로그를 저장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기본적 크기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데이터를 저장할 만큼 지정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데이터 파일 크기의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10~25%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지정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C5FF3-9314-4ACC-8991-E9F70017071B}"/>
              </a:ext>
            </a:extLst>
          </p:cNvPr>
          <p:cNvSpPr/>
          <p:nvPr/>
        </p:nvSpPr>
        <p:spPr bwMode="auto">
          <a:xfrm>
            <a:off x="2267744" y="2204864"/>
            <a:ext cx="2016224" cy="57606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3654-EB14-7AF7-5D2D-6AFBF2646CF0}"/>
              </a:ext>
            </a:extLst>
          </p:cNvPr>
          <p:cNvSpPr txBox="1"/>
          <p:nvPr/>
        </p:nvSpPr>
        <p:spPr>
          <a:xfrm>
            <a:off x="-1141" y="1124744"/>
            <a:ext cx="9146286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file"/>
              </a:rPr>
              <a:t>C:\Program Files\Microsoft SQL Server\MSSQL16.SQLEXPRESS\MSSQL\DATA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517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792443-D6D4-4516-B811-9747635D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64704"/>
            <a:ext cx="8850188" cy="54368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AdventureWorks2022</a:t>
            </a:r>
            <a:r>
              <a:rPr lang="ko-KR" altLang="en-US" dirty="0"/>
              <a:t> 내용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68506-A13E-4DF6-B8B9-0F4AE5EEEEEC}"/>
              </a:ext>
            </a:extLst>
          </p:cNvPr>
          <p:cNvSpPr/>
          <p:nvPr/>
        </p:nvSpPr>
        <p:spPr bwMode="auto">
          <a:xfrm>
            <a:off x="2195736" y="1196752"/>
            <a:ext cx="1008112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F729FF74-94B4-4B2F-8130-EC4DDEA5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94" y="1340768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7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01609E-FAA1-A93C-A888-0760DD09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843604" cy="54327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AdventureWorks2019</a:t>
            </a:r>
            <a:r>
              <a:rPr lang="ko-KR" altLang="en-US" dirty="0"/>
              <a:t> 선택</a:t>
            </a:r>
          </a:p>
        </p:txBody>
      </p:sp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F729FF74-94B4-4B2F-8130-EC4DDEA5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4374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3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68D20C-F085-FD21-9C91-1A33B0EB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64704"/>
            <a:ext cx="8850188" cy="54368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</a:t>
            </a:r>
            <a:r>
              <a:rPr lang="ko-KR" altLang="en-US" dirty="0"/>
              <a:t>구문 입력 및 실행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7DDA7C-B770-03A8-1827-79EE508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918" y="2436859"/>
            <a:ext cx="5266506" cy="7761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F729FF74-94B4-4B2F-8130-EC4DDEA5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06187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2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999DF2-5C3E-3C8F-9478-9D7F1D2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64704"/>
            <a:ext cx="8850188" cy="54368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SQL </a:t>
            </a:r>
            <a:r>
              <a:rPr lang="ko-KR" altLang="en-US" dirty="0"/>
              <a:t>구문 실행 결과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23937F-8B4B-4305-B40C-F3E9737F9A4F}"/>
              </a:ext>
            </a:extLst>
          </p:cNvPr>
          <p:cNvSpPr/>
          <p:nvPr/>
        </p:nvSpPr>
        <p:spPr bwMode="auto">
          <a:xfrm>
            <a:off x="2627784" y="3967137"/>
            <a:ext cx="6264696" cy="194421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745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학습 요약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500" y="2599299"/>
            <a:ext cx="8001000" cy="169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SQL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Server 2022 Express 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  <a:endParaRPr lang="en-US" altLang="ko-KR" sz="2800" dirty="0">
              <a:solidFill>
                <a:srgbClr val="0033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SQL Server Management Studio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  <a:endParaRPr lang="en-US" altLang="ko-KR" sz="2800" dirty="0">
              <a:solidFill>
                <a:srgbClr val="0033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Sample DB </a:t>
            </a:r>
            <a:r>
              <a:rPr lang="ko-KR" altLang="en-US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설치 </a:t>
            </a:r>
            <a:r>
              <a:rPr lang="en-US" altLang="ko-KR" sz="2800" dirty="0">
                <a:solidFill>
                  <a:srgbClr val="003300"/>
                </a:solidFill>
                <a:latin typeface="HY헤드라인M" pitchFamily="18" charset="-127"/>
                <a:ea typeface="HY헤드라인M" pitchFamily="18" charset="-127"/>
              </a:rPr>
              <a:t>: AdventureWorks2022</a:t>
            </a:r>
            <a:endParaRPr lang="en-US" altLang="ko-KR" sz="28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27D6D39-ED66-9C56-F9BB-921F8647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64" y="3418245"/>
            <a:ext cx="4496289" cy="27669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692696"/>
            <a:ext cx="4320481" cy="56166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chemeClr val="accent6"/>
                </a:solidFill>
              </a:rPr>
              <a:t>MS SQL Server 2022 Express </a:t>
            </a:r>
            <a:r>
              <a:rPr lang="ko-KR" altLang="en-US" sz="2000" dirty="0"/>
              <a:t>를 자신의 컴퓨터에 설치한 후</a:t>
            </a:r>
            <a:r>
              <a:rPr lang="en-US" altLang="ko-KR" sz="2000" dirty="0"/>
              <a:t>,</a:t>
            </a:r>
            <a:r>
              <a:rPr lang="ko-KR" altLang="en-US" sz="2000" dirty="0"/>
              <a:t> 우측과 같이 </a:t>
            </a:r>
            <a:r>
              <a:rPr lang="en-US" altLang="ko-KR" sz="2000" dirty="0"/>
              <a:t>SQL Server Configuration Manager </a:t>
            </a:r>
            <a:r>
              <a:rPr lang="ko-KR" altLang="en-US" sz="2000" dirty="0"/>
              <a:t>화면을 실행시킨 후 화면의 </a:t>
            </a:r>
            <a:r>
              <a:rPr lang="ko-KR" altLang="en-US" sz="2000" dirty="0">
                <a:solidFill>
                  <a:srgbClr val="C00000"/>
                </a:solidFill>
              </a:rPr>
              <a:t>스크린샷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제출하시오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강의자료 </a:t>
            </a:r>
            <a:r>
              <a:rPr lang="en-US" altLang="ko-KR" sz="1600" dirty="0"/>
              <a:t>36</a:t>
            </a:r>
            <a:r>
              <a:rPr lang="ko-KR" altLang="en-US" sz="1600" dirty="0"/>
              <a:t>페이지 참조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chemeClr val="accent6"/>
                </a:solidFill>
              </a:rPr>
              <a:t>SSMS</a:t>
            </a:r>
            <a:r>
              <a:rPr lang="ko-KR" altLang="en-US" sz="2000" dirty="0">
                <a:solidFill>
                  <a:schemeClr val="accent6"/>
                </a:solidFill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</a:rPr>
              <a:t>(SQL Server Management Studio)</a:t>
            </a:r>
            <a:r>
              <a:rPr lang="ko-KR" altLang="en-US" sz="2000" dirty="0"/>
              <a:t>와 </a:t>
            </a:r>
            <a:r>
              <a:rPr lang="en-US" altLang="ko-KR" sz="2000" dirty="0">
                <a:solidFill>
                  <a:schemeClr val="accent6"/>
                </a:solidFill>
              </a:rPr>
              <a:t>AdaventureWorks2022 </a:t>
            </a:r>
            <a:r>
              <a:rPr lang="ko-KR" altLang="en-US" sz="2000" dirty="0">
                <a:solidFill>
                  <a:schemeClr val="accent6"/>
                </a:solidFill>
              </a:rPr>
              <a:t>샘플 데이터베이스</a:t>
            </a:r>
            <a:r>
              <a:rPr lang="ko-KR" altLang="en-US" sz="2000" dirty="0"/>
              <a:t>를  설치하고 우측 그림과 같이 </a:t>
            </a:r>
            <a:r>
              <a:rPr lang="en-US" altLang="ko-KR" sz="2000" dirty="0"/>
              <a:t>SQL </a:t>
            </a:r>
            <a:r>
              <a:rPr lang="ko-KR" altLang="en-US" sz="2000" dirty="0"/>
              <a:t>구문을 실행한 화면의 </a:t>
            </a:r>
            <a:r>
              <a:rPr lang="ko-KR" altLang="en-US" sz="2000" dirty="0">
                <a:solidFill>
                  <a:srgbClr val="C00000"/>
                </a:solidFill>
              </a:rPr>
              <a:t>스크린샷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제출하시오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z="1600" dirty="0"/>
              <a:t>강의자료 </a:t>
            </a:r>
            <a:r>
              <a:rPr lang="en-US" altLang="ko-KR" sz="1600" dirty="0"/>
              <a:t>73</a:t>
            </a:r>
            <a:r>
              <a:rPr lang="ko-KR" altLang="en-US" sz="1600" dirty="0"/>
              <a:t>페이지 참조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4DD889-F229-9935-6A94-EF7C7F5B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64" y="1053304"/>
            <a:ext cx="4487570" cy="17276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99154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148064" cy="685800"/>
          </a:xfrm>
        </p:spPr>
        <p:txBody>
          <a:bodyPr/>
          <a:lstStyle/>
          <a:p>
            <a:r>
              <a:rPr lang="en-US" altLang="ko-KR" dirty="0"/>
              <a:t>SQL Server </a:t>
            </a:r>
            <a:r>
              <a:rPr lang="ko-KR" altLang="en-US" dirty="0"/>
              <a:t>관련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ko-KR" altLang="en-US" sz="2800" dirty="0">
              <a:solidFill>
                <a:srgbClr val="660066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D6A576-0442-4D8D-8975-2FBE5739E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54103"/>
              </p:ext>
            </p:extLst>
          </p:nvPr>
        </p:nvGraphicFramePr>
        <p:xfrm>
          <a:off x="35496" y="780290"/>
          <a:ext cx="4464495" cy="5385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184144341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3683570795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1038990043"/>
                    </a:ext>
                  </a:extLst>
                </a:gridCol>
              </a:tblGrid>
              <a:tr h="358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6257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Express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2751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Adventure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77909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Azure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1524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Develop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128071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Advanced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19889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7386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Corporation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06462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Tool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942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48966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Instance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6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Administrator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4934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Integration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64453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825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69646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0583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06681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61347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82965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28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188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94945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11638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17705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16B02AA-9551-409E-A8C7-B0F5220B6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4460"/>
              </p:ext>
            </p:extLst>
          </p:nvPr>
        </p:nvGraphicFramePr>
        <p:xfrm>
          <a:off x="4644009" y="780290"/>
          <a:ext cx="4464495" cy="5385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184144341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3683570795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1038990043"/>
                    </a:ext>
                  </a:extLst>
                </a:gridCol>
              </a:tblGrid>
              <a:tr h="358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6257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2751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77909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1524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128071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19889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7386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06462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942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48966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6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4934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64453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825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69646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0583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06681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61347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82965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28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188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94945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11638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17705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9759D5-6CE7-4C0B-960E-C164BD1C1118}"/>
              </a:ext>
            </a:extLst>
          </p:cNvPr>
          <p:cNvGraphicFramePr>
            <a:graphicFrameLocks noGrp="1"/>
          </p:cNvGraphicFramePr>
          <p:nvPr/>
        </p:nvGraphicFramePr>
        <p:xfrm>
          <a:off x="7020272" y="44624"/>
          <a:ext cx="2051720" cy="6096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927066873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1734211722"/>
                    </a:ext>
                  </a:extLst>
                </a:gridCol>
              </a:tblGrid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20716"/>
                  </a:ext>
                </a:extLst>
              </a:tr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성명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40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1735E7-040B-51C1-665F-F2221915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99" y="775356"/>
            <a:ext cx="6888586" cy="5461956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dirty="0"/>
              <a:t>패키지 유형 및 위치 선택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E33ACC-F7AE-441C-A68B-F914361F6B80}"/>
              </a:ext>
            </a:extLst>
          </p:cNvPr>
          <p:cNvSpPr/>
          <p:nvPr/>
        </p:nvSpPr>
        <p:spPr bwMode="auto">
          <a:xfrm>
            <a:off x="1403648" y="2276872"/>
            <a:ext cx="3600400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098D5933-4DCD-4BDC-8E75-2A952C84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756557"/>
            <a:ext cx="792088" cy="7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30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72B1BE-2192-58AF-3C42-66636D3C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45531"/>
            <a:ext cx="6912768" cy="5481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6553A5-A424-0AF6-F1A2-89F531C5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745531"/>
            <a:ext cx="6912768" cy="5481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FFB6B7-597C-72F7-70CB-566FEF02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745531"/>
            <a:ext cx="6912768" cy="54811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810472-B6BF-A2BF-33CE-F0B258B0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745531"/>
            <a:ext cx="6912768" cy="54811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28459-DB7F-594B-CF0E-ABAD39C01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745531"/>
            <a:ext cx="6912768" cy="548112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ko-KR" dirty="0"/>
              <a:t>Downloading…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71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heme/theme1.xml><?xml version="1.0" encoding="utf-8"?>
<a:theme xmlns:a="http://schemas.openxmlformats.org/drawingml/2006/main" name="3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3320</TotalTime>
  <Words>854</Words>
  <Application>Microsoft Office PowerPoint</Application>
  <PresentationFormat>화면 슬라이드 쇼(4:3)</PresentationFormat>
  <Paragraphs>252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6" baseType="lpstr">
      <vt:lpstr>HY견고딕</vt:lpstr>
      <vt:lpstr>HY헤드라인M</vt:lpstr>
      <vt:lpstr>굴림</vt:lpstr>
      <vt:lpstr>맑은 고딕</vt:lpstr>
      <vt:lpstr>Abadi</vt:lpstr>
      <vt:lpstr>Arial</vt:lpstr>
      <vt:lpstr>Times New Roman</vt:lpstr>
      <vt:lpstr>Wingdings</vt:lpstr>
      <vt:lpstr>3_기본 디자인</vt:lpstr>
      <vt:lpstr>SQL Server 관련 프로그램 설치</vt:lpstr>
      <vt:lpstr>학습 목표</vt:lpstr>
      <vt:lpstr>SQL Server 2022 Express 설치</vt:lpstr>
      <vt:lpstr>SQL Server Download 페이지 접속</vt:lpstr>
      <vt:lpstr>SQL Server Download 선택</vt:lpstr>
      <vt:lpstr>다운로드한 파일 실행</vt:lpstr>
      <vt:lpstr>설치 유형  Media Download 선택</vt:lpstr>
      <vt:lpstr>패키지 유형 및 위치 선택</vt:lpstr>
      <vt:lpstr>Downloading…</vt:lpstr>
      <vt:lpstr>Download 완료  폴더 열기</vt:lpstr>
      <vt:lpstr>설치 프로그램 실행</vt:lpstr>
      <vt:lpstr>디바이스 변경 허용 선택</vt:lpstr>
      <vt:lpstr>압축풀기 폴더 선택</vt:lpstr>
      <vt:lpstr>새 SQL Server 독립 실행형 설치 선택</vt:lpstr>
      <vt:lpstr>SQL Server Update 확인 중…</vt:lpstr>
      <vt:lpstr>SQL Server Update 확인 완료</vt:lpstr>
      <vt:lpstr>설치 규칙 확인 (경고는 문제 없음)</vt:lpstr>
      <vt:lpstr>라이선스 동의</vt:lpstr>
      <vt:lpstr>설치 파일 설치…</vt:lpstr>
      <vt:lpstr>Azure 확장 설치 체크 해제</vt:lpstr>
      <vt:lpstr>기능 선택</vt:lpstr>
      <vt:lpstr>인스턴스 구성</vt:lpstr>
      <vt:lpstr>서버 구성  서비스 계정 설정</vt:lpstr>
      <vt:lpstr>인증 모드 선택 ★중요 ★</vt:lpstr>
      <vt:lpstr>인증 모드</vt:lpstr>
      <vt:lpstr>sa 계정</vt:lpstr>
      <vt:lpstr>설치 중…</vt:lpstr>
      <vt:lpstr>설치 완료</vt:lpstr>
      <vt:lpstr>OLE DB Driver 설치 오류 발생시</vt:lpstr>
      <vt:lpstr>OLE DB Driver 제거 후 다시 설치</vt:lpstr>
      <vt:lpstr>ODBC Driver 설치 오류 발생시</vt:lpstr>
      <vt:lpstr>ODBC Driver 제거 후 다시 설치</vt:lpstr>
      <vt:lpstr>설치 후 확인할 사항 (1/2)</vt:lpstr>
      <vt:lpstr>설치 후 확인할 사항 (2/2)</vt:lpstr>
      <vt:lpstr>SQL Server 2019 관련 프로그램</vt:lpstr>
      <vt:lpstr>SQL Server 2022 관련 프로그램</vt:lpstr>
      <vt:lpstr>SQL Server Configuration Manager</vt:lpstr>
      <vt:lpstr>SSMS  (SQL Server Management Studio) 설치 (Ver 20.2)</vt:lpstr>
      <vt:lpstr>SSMS 설치 파일 다운로드 페이지 선택</vt:lpstr>
      <vt:lpstr>SSMS 설치 파일 다운로드 페이지 이동</vt:lpstr>
      <vt:lpstr>SSMS 설치 파일 다운로드 한국어 선택</vt:lpstr>
      <vt:lpstr>SSMS 설치 파일 다운로드 및 실행</vt:lpstr>
      <vt:lpstr>설치 위치 확인 및 설치 시작</vt:lpstr>
      <vt:lpstr>설치 중…</vt:lpstr>
      <vt:lpstr>SSMS 설치 완료</vt:lpstr>
      <vt:lpstr>SSMS Ver.18 관련 프로그램</vt:lpstr>
      <vt:lpstr>SSMS Ver.20 관련 프로그램</vt:lpstr>
      <vt:lpstr>SSMS Ver.20 관련 프로그램</vt:lpstr>
      <vt:lpstr>SSMS 시작</vt:lpstr>
      <vt:lpstr>서버에 연결 - 1</vt:lpstr>
      <vt:lpstr>서버에 연결 - 2</vt:lpstr>
      <vt:lpstr>서버에 연결 - 3</vt:lpstr>
      <vt:lpstr>SSMS 화면 : 설치 및 실행 완료</vt:lpstr>
      <vt:lpstr>AdventureWorks  Sample 데이터베이스 설치 (AdventureWorks2022) </vt:lpstr>
      <vt:lpstr>AdventureWorks 예제 데이터베이스 다운로드 페이지 이동</vt:lpstr>
      <vt:lpstr>백업 파일 다운로드 선택</vt:lpstr>
      <vt:lpstr>다운로드 파일 폴더 열기</vt:lpstr>
      <vt:lpstr>다운로드 파일 잘라내기</vt:lpstr>
      <vt:lpstr>다운로드 파일 붙여넣기</vt:lpstr>
      <vt:lpstr>복사한 파일 확인 </vt:lpstr>
      <vt:lpstr>SSMS 시작 </vt:lpstr>
      <vt:lpstr>데이터베이스 복원</vt:lpstr>
      <vt:lpstr>디바이스 선택</vt:lpstr>
      <vt:lpstr>백업 미디어 추가</vt:lpstr>
      <vt:lpstr>다운로드 받은 파일 선택</vt:lpstr>
      <vt:lpstr>백업 디바이스 선택 완료</vt:lpstr>
      <vt:lpstr>데이터베이스 복원 시작</vt:lpstr>
      <vt:lpstr>데이터베이스 복원 완료</vt:lpstr>
      <vt:lpstr>데이터베이스 복원 확인</vt:lpstr>
      <vt:lpstr>SQL Server 데이터베이스 구성 파일</vt:lpstr>
      <vt:lpstr>AdventureWorks2022 내용 확인</vt:lpstr>
      <vt:lpstr>AdventureWorks2019 선택</vt:lpstr>
      <vt:lpstr>SQL 구문 입력 및 실행</vt:lpstr>
      <vt:lpstr>SQL 구문 실행 결과 확인</vt:lpstr>
      <vt:lpstr>학습 요약</vt:lpstr>
      <vt:lpstr>과제</vt:lpstr>
      <vt:lpstr>SQL Server 관련 프로그램 설치</vt:lpstr>
    </vt:vector>
  </TitlesOfParts>
  <Manager>현승렬</Manager>
  <Company>두원공과대학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2005 설치</dc:title>
  <dc:creator>현승렬</dc:creator>
  <cp:lastModifiedBy>현승렬</cp:lastModifiedBy>
  <cp:revision>261</cp:revision>
  <dcterms:created xsi:type="dcterms:W3CDTF">1601-01-01T00:00:00Z</dcterms:created>
  <dcterms:modified xsi:type="dcterms:W3CDTF">2024-08-29T05:16:57Z</dcterms:modified>
</cp:coreProperties>
</file>